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7" r:id="rId7"/>
    <p:sldId id="262" r:id="rId8"/>
    <p:sldId id="263" r:id="rId9"/>
    <p:sldId id="264" r:id="rId10"/>
    <p:sldId id="265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незаконченое высшее</c:v>
                </c:pt>
                <c:pt idx="2">
                  <c:v>среднее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незаконченое высшее</c:v>
                </c:pt>
                <c:pt idx="2">
                  <c:v>среднее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0.74300000000000088</c:v>
                </c:pt>
                <c:pt idx="1">
                  <c:v>4.0000000000000022E-2</c:v>
                </c:pt>
                <c:pt idx="2">
                  <c:v>0.22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педагогов</c:v>
                </c:pt>
                <c:pt idx="1">
                  <c:v>повысили квалификацию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20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F0CC7-FCE2-4D56-A386-F74B8FB9D6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940F91-6720-4DC8-AECD-D9E33137C775}">
      <dgm:prSet phldrT="[Текст]" custT="1"/>
      <dgm:spPr/>
      <dgm:t>
        <a:bodyPr/>
        <a:lstStyle/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Средний возраст педагогов</a:t>
          </a: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35 лет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41CCEE2C-B565-4622-9AE6-1E8A7CB16420}" type="parTrans" cxnId="{E8FB114C-6640-4709-8640-3238CA278612}">
      <dgm:prSet/>
      <dgm:spPr/>
      <dgm:t>
        <a:bodyPr/>
        <a:lstStyle/>
        <a:p>
          <a:endParaRPr lang="ru-RU"/>
        </a:p>
      </dgm:t>
    </dgm:pt>
    <dgm:pt modelId="{47B85487-03FD-4979-885C-03B08A0A052A}" type="sibTrans" cxnId="{E8FB114C-6640-4709-8640-3238CA278612}">
      <dgm:prSet/>
      <dgm:spPr/>
      <dgm:t>
        <a:bodyPr/>
        <a:lstStyle/>
        <a:p>
          <a:endParaRPr lang="ru-RU"/>
        </a:p>
      </dgm:t>
    </dgm:pt>
    <dgm:pt modelId="{6E2EB876-A711-43CB-8F49-46713555CE72}">
      <dgm:prSet phldrT="[Текст]" custT="1"/>
      <dgm:spPr/>
      <dgm:t>
        <a:bodyPr/>
        <a:lstStyle/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Количественное соотношение учащихся и педагогов</a:t>
          </a: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Количество учащихся на 1 педагога – 17 чел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77714C1B-9585-47EE-935F-3BCE5627BF62}" type="parTrans" cxnId="{C3E7FBE4-EE92-4170-AF4B-F75AF30219ED}">
      <dgm:prSet/>
      <dgm:spPr/>
      <dgm:t>
        <a:bodyPr/>
        <a:lstStyle/>
        <a:p>
          <a:endParaRPr lang="ru-RU"/>
        </a:p>
      </dgm:t>
    </dgm:pt>
    <dgm:pt modelId="{56CE3CA1-D9A3-4867-B6FD-A0BA34394710}" type="sibTrans" cxnId="{C3E7FBE4-EE92-4170-AF4B-F75AF30219ED}">
      <dgm:prSet/>
      <dgm:spPr/>
      <dgm:t>
        <a:bodyPr/>
        <a:lstStyle/>
        <a:p>
          <a:endParaRPr lang="ru-RU"/>
        </a:p>
      </dgm:t>
    </dgm:pt>
    <dgm:pt modelId="{C294106A-BF96-419B-BC0B-1F7B2FA14AF5}">
      <dgm:prSet phldrT="[Текст]" custT="1"/>
      <dgm:spPr/>
      <dgm:t>
        <a:bodyPr/>
        <a:lstStyle/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Средняя заработная плата педагога</a:t>
          </a: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5038,65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</a:rPr>
            <a:t>руб</a:t>
          </a:r>
          <a:endParaRPr lang="ru-RU" sz="1800" dirty="0" smtClean="0">
            <a:solidFill>
              <a:schemeClr val="bg2">
                <a:lumMod val="10000"/>
              </a:schemeClr>
            </a:solidFill>
          </a:endParaRPr>
        </a:p>
        <a:p>
          <a:endParaRPr lang="ru-RU" sz="1600" dirty="0"/>
        </a:p>
      </dgm:t>
    </dgm:pt>
    <dgm:pt modelId="{6FBA08A3-DF91-4F5B-BCC6-4B7C5B442E71}" type="parTrans" cxnId="{2FE451CD-6D69-4D80-9431-D5CB17636264}">
      <dgm:prSet/>
      <dgm:spPr/>
      <dgm:t>
        <a:bodyPr/>
        <a:lstStyle/>
        <a:p>
          <a:endParaRPr lang="ru-RU"/>
        </a:p>
      </dgm:t>
    </dgm:pt>
    <dgm:pt modelId="{B4CBC930-3C75-41C2-86CE-AD88B35BE9F3}" type="sibTrans" cxnId="{2FE451CD-6D69-4D80-9431-D5CB17636264}">
      <dgm:prSet/>
      <dgm:spPr/>
      <dgm:t>
        <a:bodyPr/>
        <a:lstStyle/>
        <a:p>
          <a:endParaRPr lang="ru-RU"/>
        </a:p>
      </dgm:t>
    </dgm:pt>
    <dgm:pt modelId="{D1948F23-3F1F-4230-A177-6EAB8393162A}">
      <dgm:prSet phldrT="[Текст]" custT="1"/>
      <dgm:spPr/>
      <dgm:t>
        <a:bodyPr/>
        <a:lstStyle/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Индикатор ротации сотрудников</a:t>
          </a: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Коллектив на протяжении 10 лет не меняется</a:t>
          </a:r>
        </a:p>
        <a:p>
          <a:endParaRPr lang="ru-RU" sz="1300" dirty="0"/>
        </a:p>
      </dgm:t>
    </dgm:pt>
    <dgm:pt modelId="{34025FAC-5184-427D-925C-951533B024DE}" type="parTrans" cxnId="{39ED9E60-5BD8-4BA3-AF06-9524AA459D6A}">
      <dgm:prSet/>
      <dgm:spPr/>
      <dgm:t>
        <a:bodyPr/>
        <a:lstStyle/>
        <a:p>
          <a:endParaRPr lang="ru-RU"/>
        </a:p>
      </dgm:t>
    </dgm:pt>
    <dgm:pt modelId="{66CBFA7A-B2F1-4FC6-958A-99919A967199}" type="sibTrans" cxnId="{39ED9E60-5BD8-4BA3-AF06-9524AA459D6A}">
      <dgm:prSet/>
      <dgm:spPr/>
      <dgm:t>
        <a:bodyPr/>
        <a:lstStyle/>
        <a:p>
          <a:endParaRPr lang="ru-RU"/>
        </a:p>
      </dgm:t>
    </dgm:pt>
    <dgm:pt modelId="{F9CFC18C-CC43-4D91-B28C-6F3FAB45B459}">
      <dgm:prSet phldrT="[Текст]" custT="1"/>
      <dgm:spPr/>
      <dgm:t>
        <a:bodyPr/>
        <a:lstStyle/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Количество педагогов-выпускников школы </a:t>
          </a:r>
        </a:p>
        <a:p>
          <a:pPr lvl="0"/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№ 23</a:t>
          </a:r>
        </a:p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12 человек</a:t>
          </a:r>
        </a:p>
        <a:p>
          <a:endParaRPr lang="ru-RU" sz="1300" dirty="0"/>
        </a:p>
      </dgm:t>
    </dgm:pt>
    <dgm:pt modelId="{C318D71E-477D-4564-9854-CAAA2DF4F582}" type="parTrans" cxnId="{5ACD60C7-6811-440A-AE99-BB8F95E26321}">
      <dgm:prSet/>
      <dgm:spPr/>
      <dgm:t>
        <a:bodyPr/>
        <a:lstStyle/>
        <a:p>
          <a:endParaRPr lang="ru-RU"/>
        </a:p>
      </dgm:t>
    </dgm:pt>
    <dgm:pt modelId="{F1CB0CF4-20F4-472F-8121-7A9A4BA00B80}" type="sibTrans" cxnId="{5ACD60C7-6811-440A-AE99-BB8F95E26321}">
      <dgm:prSet/>
      <dgm:spPr/>
      <dgm:t>
        <a:bodyPr/>
        <a:lstStyle/>
        <a:p>
          <a:endParaRPr lang="ru-RU"/>
        </a:p>
      </dgm:t>
    </dgm:pt>
    <dgm:pt modelId="{C1C2259F-4264-438C-8DB7-C1C10BEAC4F2}" type="pres">
      <dgm:prSet presAssocID="{529F0CC7-FCE2-4D56-A386-F74B8FB9D6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B8A520-1E7C-4105-A02C-D603247755B8}" type="pres">
      <dgm:prSet presAssocID="{529F0CC7-FCE2-4D56-A386-F74B8FB9D60A}" presName="cycle" presStyleCnt="0"/>
      <dgm:spPr/>
    </dgm:pt>
    <dgm:pt modelId="{6C3CD0B5-580D-4EE8-B10B-A7FBAC63A82C}" type="pres">
      <dgm:prSet presAssocID="{B6940F91-6720-4DC8-AECD-D9E33137C775}" presName="nodeFirstNode" presStyleLbl="node1" presStyleIdx="0" presStyleCnt="5" custScaleY="11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BF550-6720-417B-8990-D5F18B307211}" type="pres">
      <dgm:prSet presAssocID="{47B85487-03FD-4979-885C-03B08A0A052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88C29D8-34FD-4447-9322-07EFE028F444}" type="pres">
      <dgm:prSet presAssocID="{6E2EB876-A711-43CB-8F49-46713555CE72}" presName="nodeFollowingNodes" presStyleLbl="node1" presStyleIdx="1" presStyleCnt="5" custScaleY="135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0D148-DF53-4FC2-9AA1-57A43F92D61C}" type="pres">
      <dgm:prSet presAssocID="{C294106A-BF96-419B-BC0B-1F7B2FA14AF5}" presName="nodeFollowingNodes" presStyleLbl="node1" presStyleIdx="2" presStyleCnt="5" custScaleY="12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AAE5-A699-4AB0-9E95-613B300163FB}" type="pres">
      <dgm:prSet presAssocID="{D1948F23-3F1F-4230-A177-6EAB8393162A}" presName="nodeFollowingNodes" presStyleLbl="node1" presStyleIdx="3" presStyleCnt="5" custScaleY="12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71556-4807-497A-9C92-2DE5D4737A33}" type="pres">
      <dgm:prSet presAssocID="{F9CFC18C-CC43-4D91-B28C-6F3FAB45B459}" presName="nodeFollowingNodes" presStyleLbl="node1" presStyleIdx="4" presStyleCnt="5" custScaleY="128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950CB-CED7-4800-9F55-A611A085E2BC}" type="presOf" srcId="{47B85487-03FD-4979-885C-03B08A0A052A}" destId="{FFFBF550-6720-417B-8990-D5F18B307211}" srcOrd="0" destOrd="0" presId="urn:microsoft.com/office/officeart/2005/8/layout/cycle3"/>
    <dgm:cxn modelId="{5ACD60C7-6811-440A-AE99-BB8F95E26321}" srcId="{529F0CC7-FCE2-4D56-A386-F74B8FB9D60A}" destId="{F9CFC18C-CC43-4D91-B28C-6F3FAB45B459}" srcOrd="4" destOrd="0" parTransId="{C318D71E-477D-4564-9854-CAAA2DF4F582}" sibTransId="{F1CB0CF4-20F4-472F-8121-7A9A4BA00B80}"/>
    <dgm:cxn modelId="{E8FB114C-6640-4709-8640-3238CA278612}" srcId="{529F0CC7-FCE2-4D56-A386-F74B8FB9D60A}" destId="{B6940F91-6720-4DC8-AECD-D9E33137C775}" srcOrd="0" destOrd="0" parTransId="{41CCEE2C-B565-4622-9AE6-1E8A7CB16420}" sibTransId="{47B85487-03FD-4979-885C-03B08A0A052A}"/>
    <dgm:cxn modelId="{3EED44CC-5FA8-476E-A6C7-CD551941ED38}" type="presOf" srcId="{B6940F91-6720-4DC8-AECD-D9E33137C775}" destId="{6C3CD0B5-580D-4EE8-B10B-A7FBAC63A82C}" srcOrd="0" destOrd="0" presId="urn:microsoft.com/office/officeart/2005/8/layout/cycle3"/>
    <dgm:cxn modelId="{DC85E503-8525-4821-9817-5FFAC91C9E2F}" type="presOf" srcId="{6E2EB876-A711-43CB-8F49-46713555CE72}" destId="{088C29D8-34FD-4447-9322-07EFE028F444}" srcOrd="0" destOrd="0" presId="urn:microsoft.com/office/officeart/2005/8/layout/cycle3"/>
    <dgm:cxn modelId="{95426959-6920-4C10-89D3-C96D2C241F8E}" type="presOf" srcId="{D1948F23-3F1F-4230-A177-6EAB8393162A}" destId="{2471AAE5-A699-4AB0-9E95-613B300163FB}" srcOrd="0" destOrd="0" presId="urn:microsoft.com/office/officeart/2005/8/layout/cycle3"/>
    <dgm:cxn modelId="{39ED9E60-5BD8-4BA3-AF06-9524AA459D6A}" srcId="{529F0CC7-FCE2-4D56-A386-F74B8FB9D60A}" destId="{D1948F23-3F1F-4230-A177-6EAB8393162A}" srcOrd="3" destOrd="0" parTransId="{34025FAC-5184-427D-925C-951533B024DE}" sibTransId="{66CBFA7A-B2F1-4FC6-958A-99919A967199}"/>
    <dgm:cxn modelId="{8ECEA04C-980C-43EE-A348-957F050EACFA}" type="presOf" srcId="{529F0CC7-FCE2-4D56-A386-F74B8FB9D60A}" destId="{C1C2259F-4264-438C-8DB7-C1C10BEAC4F2}" srcOrd="0" destOrd="0" presId="urn:microsoft.com/office/officeart/2005/8/layout/cycle3"/>
    <dgm:cxn modelId="{33B60896-D46E-45C0-B94D-3DFE3AC95EB8}" type="presOf" srcId="{C294106A-BF96-419B-BC0B-1F7B2FA14AF5}" destId="{43A0D148-DF53-4FC2-9AA1-57A43F92D61C}" srcOrd="0" destOrd="0" presId="urn:microsoft.com/office/officeart/2005/8/layout/cycle3"/>
    <dgm:cxn modelId="{2FE451CD-6D69-4D80-9431-D5CB17636264}" srcId="{529F0CC7-FCE2-4D56-A386-F74B8FB9D60A}" destId="{C294106A-BF96-419B-BC0B-1F7B2FA14AF5}" srcOrd="2" destOrd="0" parTransId="{6FBA08A3-DF91-4F5B-BCC6-4B7C5B442E71}" sibTransId="{B4CBC930-3C75-41C2-86CE-AD88B35BE9F3}"/>
    <dgm:cxn modelId="{3F46754B-94F9-4073-A464-77100F356C80}" type="presOf" srcId="{F9CFC18C-CC43-4D91-B28C-6F3FAB45B459}" destId="{61471556-4807-497A-9C92-2DE5D4737A33}" srcOrd="0" destOrd="0" presId="urn:microsoft.com/office/officeart/2005/8/layout/cycle3"/>
    <dgm:cxn modelId="{C3E7FBE4-EE92-4170-AF4B-F75AF30219ED}" srcId="{529F0CC7-FCE2-4D56-A386-F74B8FB9D60A}" destId="{6E2EB876-A711-43CB-8F49-46713555CE72}" srcOrd="1" destOrd="0" parTransId="{77714C1B-9585-47EE-935F-3BCE5627BF62}" sibTransId="{56CE3CA1-D9A3-4867-B6FD-A0BA34394710}"/>
    <dgm:cxn modelId="{0510068E-AFA1-42AC-A083-819F06E63AC4}" type="presParOf" srcId="{C1C2259F-4264-438C-8DB7-C1C10BEAC4F2}" destId="{C0B8A520-1E7C-4105-A02C-D603247755B8}" srcOrd="0" destOrd="0" presId="urn:microsoft.com/office/officeart/2005/8/layout/cycle3"/>
    <dgm:cxn modelId="{4A05CCB6-2C08-4623-9057-CE26F775B51D}" type="presParOf" srcId="{C0B8A520-1E7C-4105-A02C-D603247755B8}" destId="{6C3CD0B5-580D-4EE8-B10B-A7FBAC63A82C}" srcOrd="0" destOrd="0" presId="urn:microsoft.com/office/officeart/2005/8/layout/cycle3"/>
    <dgm:cxn modelId="{1A434D3A-2DDE-47D2-BA13-FA2A43B5D60B}" type="presParOf" srcId="{C0B8A520-1E7C-4105-A02C-D603247755B8}" destId="{FFFBF550-6720-417B-8990-D5F18B307211}" srcOrd="1" destOrd="0" presId="urn:microsoft.com/office/officeart/2005/8/layout/cycle3"/>
    <dgm:cxn modelId="{B22EFACB-2637-4AED-8E71-51F56430B099}" type="presParOf" srcId="{C0B8A520-1E7C-4105-A02C-D603247755B8}" destId="{088C29D8-34FD-4447-9322-07EFE028F444}" srcOrd="2" destOrd="0" presId="urn:microsoft.com/office/officeart/2005/8/layout/cycle3"/>
    <dgm:cxn modelId="{C10B33E6-ED9D-4B61-856A-6E040822BCEE}" type="presParOf" srcId="{C0B8A520-1E7C-4105-A02C-D603247755B8}" destId="{43A0D148-DF53-4FC2-9AA1-57A43F92D61C}" srcOrd="3" destOrd="0" presId="urn:microsoft.com/office/officeart/2005/8/layout/cycle3"/>
    <dgm:cxn modelId="{158FCFF6-FE95-451F-BEF8-8713EE14377A}" type="presParOf" srcId="{C0B8A520-1E7C-4105-A02C-D603247755B8}" destId="{2471AAE5-A699-4AB0-9E95-613B300163FB}" srcOrd="4" destOrd="0" presId="urn:microsoft.com/office/officeart/2005/8/layout/cycle3"/>
    <dgm:cxn modelId="{129E979A-A4A6-48E1-84C0-6782BA7CDEA9}" type="presParOf" srcId="{C0B8A520-1E7C-4105-A02C-D603247755B8}" destId="{61471556-4807-497A-9C92-2DE5D4737A33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60EA-5C62-45B0-94AF-480A76F7EA4B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FE795-F8C6-4540-BB33-463BBA608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FE795-F8C6-4540-BB33-463BBA6084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7929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Финансовые 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143248"/>
            <a:ext cx="4214842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МОУ СОШ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№ 23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H:\Documents and Settings\ирина и ко\Рабочий стол\отчетное выступление\картинки\180914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ЕЛЕНА ИЛИ АННА\Desktop\кар\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3" y="0"/>
            <a:ext cx="4190997" cy="31432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6115064" cy="469742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Нагрудный знак «Почётный работник общего образования Российской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Федерации» - 3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Почётная грамота Министерства образования Российской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Федерации - 2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Значок «Отличник народного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просвещения» - 1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Почётные звания и награды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ЕЛЕНА ИЛИ АННА\Desktop\кар\ladosh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49451"/>
            <a:ext cx="1662120" cy="160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Жарков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4762533" cy="35719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51" name="Picture 3" descr="F:\Чертов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956724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572140"/>
            <a:ext cx="2432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Чертова И.Г.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5429264"/>
            <a:ext cx="2685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Жаркова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Н.И.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57166"/>
            <a:ext cx="586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Победители ПНПО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образовательного уровня педагогов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872410" cy="5072098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Учебное оборудование 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Информационный профиль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Технологический </a:t>
            </a:r>
            <a:r>
              <a:rPr lang="ru-RU" sz="3400" b="1" dirty="0" err="1" smtClean="0">
                <a:solidFill>
                  <a:schemeClr val="accent4">
                    <a:lumMod val="50000"/>
                  </a:schemeClr>
                </a:solidFill>
              </a:rPr>
              <a:t>предпрофиль</a:t>
            </a: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- Станки сверлильные, 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              токарные,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              рейсмусовые,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Пила циркулярная,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Набор инструментов,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Швейное оборудование. 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3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Силовые тренажёры разной модификации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Министеппер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Велотренажёр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Беговая магнитная дорожка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Тренажёры для пресса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Гимнастический козёл</a:t>
            </a:r>
          </a:p>
          <a:p>
            <a:pPr>
              <a:buFontTx/>
              <a:buChar char="-"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Теннисный стол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6534288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Эффективность использования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финансовых средств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85860"/>
            <a:ext cx="81830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.Курсы повышения квалификации без отрыва от производства – 20  человек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71612"/>
            <a:ext cx="66437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ll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.Увеличение стоимости основных средств: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286256"/>
            <a:ext cx="33234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lll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Спортивное оборудование: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:\Documents and Settings\ирина и ко\Рабочий стол\отчетное выступление\картинки\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00570"/>
            <a:ext cx="1952632" cy="1952632"/>
          </a:xfrm>
          <a:prstGeom prst="rect">
            <a:avLst/>
          </a:prstGeom>
          <a:noFill/>
        </p:spPr>
      </p:pic>
      <p:pic>
        <p:nvPicPr>
          <p:cNvPr id="1026" name="Picture 2" descr="C:\Users\ЕЛЕНА ИЛИ АННА\Desktop\кар\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716" y="2071678"/>
            <a:ext cx="2058596" cy="2043118"/>
          </a:xfrm>
          <a:prstGeom prst="rect">
            <a:avLst/>
          </a:prstGeom>
          <a:noFill/>
        </p:spPr>
      </p:pic>
      <p:pic>
        <p:nvPicPr>
          <p:cNvPr id="1027" name="Picture 3" descr="G:\картинки\UnderConst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071678"/>
            <a:ext cx="1804174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картинки\S530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983179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  <a:tileRect/>
          </a:gra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Электронный синтезатор «</a:t>
            </a:r>
            <a:r>
              <a:rPr lang="ru-RU" dirty="0" err="1" smtClean="0"/>
              <a:t>Ямаха</a:t>
            </a:r>
            <a:r>
              <a:rPr lang="ru-RU" dirty="0" smtClean="0"/>
              <a:t>»,</a:t>
            </a:r>
          </a:p>
          <a:p>
            <a:pPr>
              <a:buFontTx/>
              <a:buChar char="-"/>
            </a:pPr>
            <a:r>
              <a:rPr lang="ru-RU" dirty="0" smtClean="0"/>
              <a:t>Музыкальный центр со встроенным </a:t>
            </a:r>
            <a:r>
              <a:rPr lang="en-US" dirty="0" smtClean="0"/>
              <a:t>DVD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Микрофоны,</a:t>
            </a:r>
          </a:p>
          <a:p>
            <a:pPr>
              <a:buFontTx/>
              <a:buChar char="-"/>
            </a:pPr>
            <a:r>
              <a:rPr lang="ru-RU" dirty="0" smtClean="0"/>
              <a:t>Телевизор с ЖК экраном,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-Компьютеры со встроенными ионизаторами воздуха</a:t>
            </a:r>
          </a:p>
          <a:p>
            <a:pPr>
              <a:buFontTx/>
              <a:buChar char="-"/>
            </a:pPr>
            <a:r>
              <a:rPr lang="ru-RU" dirty="0" smtClean="0"/>
              <a:t>Проектор интерактивный </a:t>
            </a:r>
          </a:p>
          <a:p>
            <a:pPr>
              <a:buFontTx/>
              <a:buChar char="-"/>
            </a:pPr>
            <a:r>
              <a:rPr lang="ru-RU" dirty="0" smtClean="0"/>
              <a:t>Многофункциональное устройство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5873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lV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Музыкальное оборудование: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4517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V. Компьютерный класс.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G:\картинки\5_2_1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57364"/>
            <a:ext cx="1643074" cy="1643074"/>
          </a:xfrm>
          <a:prstGeom prst="rect">
            <a:avLst/>
          </a:prstGeom>
          <a:noFill/>
        </p:spPr>
      </p:pic>
      <p:pic>
        <p:nvPicPr>
          <p:cNvPr id="5124" name="Picture 4" descr="G:\картинки\5_2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143380"/>
            <a:ext cx="1819283" cy="1819283"/>
          </a:xfrm>
          <a:prstGeom prst="rect">
            <a:avLst/>
          </a:prstGeom>
          <a:noFill/>
        </p:spPr>
      </p:pic>
      <p:pic>
        <p:nvPicPr>
          <p:cNvPr id="5126" name="Picture 6" descr="G:\картинки\15_9_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5" y="0"/>
            <a:ext cx="1500166" cy="150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929354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Мебель – 1 комплект</a:t>
            </a:r>
          </a:p>
          <a:p>
            <a:pPr>
              <a:buFontTx/>
              <a:buChar char="-"/>
            </a:pPr>
            <a:r>
              <a:rPr lang="ru-RU" dirty="0" smtClean="0"/>
              <a:t>Интерактивный комплекс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Мебель -1 комплект</a:t>
            </a:r>
          </a:p>
          <a:p>
            <a:pPr>
              <a:buFontTx/>
              <a:buChar char="-"/>
            </a:pPr>
            <a:r>
              <a:rPr lang="ru-RU" dirty="0" smtClean="0"/>
              <a:t>Документ – камера</a:t>
            </a:r>
          </a:p>
          <a:p>
            <a:pPr>
              <a:buFontTx/>
              <a:buChar char="-"/>
            </a:pPr>
            <a:r>
              <a:rPr lang="ru-RU" dirty="0" smtClean="0"/>
              <a:t>Интерактивная доска «</a:t>
            </a:r>
            <a:r>
              <a:rPr lang="en-US" dirty="0" smtClean="0"/>
              <a:t>SMART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Компьютер</a:t>
            </a:r>
          </a:p>
          <a:p>
            <a:pPr>
              <a:buFontTx/>
              <a:buChar char="-"/>
            </a:pPr>
            <a:r>
              <a:rPr lang="ru-RU" dirty="0" smtClean="0"/>
              <a:t>Цветной принтер</a:t>
            </a:r>
          </a:p>
          <a:p>
            <a:pPr>
              <a:buNone/>
            </a:pPr>
            <a:endParaRPr lang="en-US" dirty="0" smtClean="0"/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Программное обеспечение, полученное в рамках ПНПО 2008 году: интерактивная доска «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INTERWRITE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», компьютер, мультимедийный проектор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3069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Vl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Кабинет химии: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28802"/>
            <a:ext cx="5000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ll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Кабинет профориентации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подготовки к ЕГЭ:</a:t>
            </a:r>
          </a:p>
        </p:txBody>
      </p:sp>
      <p:pic>
        <p:nvPicPr>
          <p:cNvPr id="2051" name="Picture 3" descr="C:\Users\ЕЛЕНА ИЛИ АННА\Desktop\кар\отчетное выступление\анимация\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925968"/>
            <a:ext cx="2571768" cy="353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357166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Кадры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картинки\Изображение 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6381794" cy="4786346"/>
          </a:xfrm>
          <a:prstGeom prst="rect">
            <a:avLst/>
          </a:prstGeom>
          <a:noFill/>
        </p:spPr>
      </p:pic>
      <p:pic>
        <p:nvPicPr>
          <p:cNvPr id="1027" name="Picture 3" descr="Изображение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7"/>
            <a:ext cx="3643338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картинки\ab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2" y="4214818"/>
            <a:ext cx="204455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Образовательный уровень педагогов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71612"/>
          <a:ext cx="4071966" cy="38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9124" y="1571612"/>
          <a:ext cx="435771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кар\отчетное выступление\анимация\1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285728"/>
          <a:ext cx="828680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3CD0B5-580D-4EE8-B10B-A7FBAC63A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C3CD0B5-580D-4EE8-B10B-A7FBAC63A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BF550-6720-417B-8990-D5F18B30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FFBF550-6720-417B-8990-D5F18B307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C29D8-34FD-4447-9322-07EFE028F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88C29D8-34FD-4447-9322-07EFE028F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A0D148-DF53-4FC2-9AA1-57A43F92D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3A0D148-DF53-4FC2-9AA1-57A43F92D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71AAE5-A699-4AB0-9E95-613B3001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2471AAE5-A699-4AB0-9E95-613B30016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471556-4807-497A-9C92-2DE5D4737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1471556-4807-497A-9C92-2DE5D4737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42844" y="-48"/>
            <a:ext cx="8786874" cy="68580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 descr="H:\Documents and Settings\ирина и ко\Рабочий стол\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4429156" cy="3387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42852"/>
            <a:ext cx="93583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Условия осуществления образовательного процесса.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00694" y="2071678"/>
          <a:ext cx="3291502" cy="3287571"/>
        </p:xfrm>
        <a:graphic>
          <a:graphicData uri="http://schemas.openxmlformats.org/drawingml/2006/table">
            <a:tbl>
              <a:tblPr/>
              <a:tblGrid>
                <a:gridCol w="1446093"/>
                <a:gridCol w="920241"/>
                <a:gridCol w="925168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высшая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13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первая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30,4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вторая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39,1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572132" y="1357298"/>
            <a:ext cx="3276600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738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Квалификационные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категории: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1" name="Picture 4" descr="профессо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666" y="5143512"/>
            <a:ext cx="1765334" cy="15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284</Words>
  <PresentationFormat>Экран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Образовательный уровень педагогов</vt:lpstr>
      <vt:lpstr>Слайд 8</vt:lpstr>
      <vt:lpstr>Условия осуществления образовательного процесса.</vt:lpstr>
      <vt:lpstr>Слайд 10</vt:lpstr>
      <vt:lpstr>Слайд 11</vt:lpstr>
      <vt:lpstr>Повышение образовательного уровня педагогов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средства</dc:title>
  <cp:lastModifiedBy>ЕЛЕНА ИЛИ АННА</cp:lastModifiedBy>
  <cp:revision>27</cp:revision>
  <dcterms:modified xsi:type="dcterms:W3CDTF">2008-11-20T18:35:41Z</dcterms:modified>
</cp:coreProperties>
</file>